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sldIdLst>
    <p:sldId id="257" r:id="rId5"/>
    <p:sldId id="258" r:id="rId6"/>
    <p:sldId id="265" r:id="rId7"/>
    <p:sldId id="266" r:id="rId8"/>
    <p:sldId id="270" r:id="rId9"/>
    <p:sldId id="271" r:id="rId10"/>
    <p:sldId id="272" r:id="rId11"/>
    <p:sldId id="273" r:id="rId12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1" autoAdjust="0"/>
    <p:restoredTop sz="94660"/>
  </p:normalViewPr>
  <p:slideViewPr>
    <p:cSldViewPr snapToGrid="0">
      <p:cViewPr varScale="1">
        <p:scale>
          <a:sx n="53" d="100"/>
          <a:sy n="53" d="100"/>
        </p:scale>
        <p:origin x="96" y="1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5" d="100"/>
          <a:sy n="75" d="100"/>
        </p:scale>
        <p:origin x="3330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A4F3AF-5FAB-4565-8E2D-CD62614C5649}" type="datetimeFigureOut">
              <a:rPr lang="en-GB" smtClean="0"/>
              <a:t>25/11/2019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4A788F-2D5E-4996-8EF8-F2828E916B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701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23838" y="808038"/>
            <a:ext cx="7185026" cy="4041775"/>
          </a:xfrm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5173" y="5025360"/>
            <a:ext cx="5438140" cy="4391884"/>
          </a:xfrm>
          <a:noFill/>
        </p:spPr>
        <p:txBody>
          <a:bodyPr/>
          <a:lstStyle/>
          <a:p>
            <a:r>
              <a:rPr lang="en-GB" altLang="en-US" sz="1400" b="1" dirty="0" smtClean="0">
                <a:latin typeface="Trebuchet MS" panose="020B0603020202020204" pitchFamily="34" charset="0"/>
                <a:ea typeface="ＭＳ Ｐゴシック"/>
              </a:rPr>
              <a:t>AIM: </a:t>
            </a:r>
          </a:p>
          <a:p>
            <a:r>
              <a:rPr lang="en-GB" altLang="en-US" sz="1400" dirty="0" smtClean="0">
                <a:latin typeface="Trebuchet MS" panose="020B0603020202020204" pitchFamily="34" charset="0"/>
              </a:rPr>
              <a:t>R</a:t>
            </a:r>
            <a:r>
              <a:rPr lang="en-GB" sz="1400" dirty="0" smtClean="0">
                <a:latin typeface="Trebuchet MS" panose="020B0603020202020204" pitchFamily="34" charset="0"/>
              </a:rPr>
              <a:t>aise </a:t>
            </a:r>
            <a:r>
              <a:rPr lang="en-GB" sz="1400" dirty="0">
                <a:latin typeface="Trebuchet MS" panose="020B0603020202020204" pitchFamily="34" charset="0"/>
              </a:rPr>
              <a:t>awareness about issues pertinent to both LGBT and Well being ( i.e. recognise the careful use of words on affected individuals, such as using the word ‘Depression’ adversely </a:t>
            </a:r>
            <a:r>
              <a:rPr lang="en-GB" sz="1400" dirty="0" err="1">
                <a:latin typeface="Trebuchet MS" panose="020B0603020202020204" pitchFamily="34" charset="0"/>
              </a:rPr>
              <a:t>etc</a:t>
            </a:r>
            <a:r>
              <a:rPr lang="en-GB" sz="1400" dirty="0" smtClean="0">
                <a:latin typeface="Trebuchet MS" panose="020B0603020202020204" pitchFamily="34" charset="0"/>
              </a:rPr>
              <a:t>)</a:t>
            </a:r>
          </a:p>
          <a:p>
            <a:endParaRPr lang="en-GB" sz="1400" dirty="0" smtClean="0">
              <a:latin typeface="Trebuchet MS" panose="020B0603020202020204" pitchFamily="34" charset="0"/>
            </a:endParaRPr>
          </a:p>
          <a:p>
            <a:r>
              <a:rPr lang="en-GB" altLang="en-US" sz="1400" b="1" dirty="0" smtClean="0">
                <a:latin typeface="Trebuchet MS" panose="020B0603020202020204" pitchFamily="34" charset="0"/>
                <a:ea typeface="ＭＳ Ｐゴシック"/>
              </a:rPr>
              <a:t>FORMAT: </a:t>
            </a:r>
          </a:p>
          <a:p>
            <a:r>
              <a:rPr lang="en-GB" sz="1400" dirty="0" smtClean="0">
                <a:latin typeface="Trebuchet MS" panose="020B0603020202020204" pitchFamily="34" charset="0"/>
              </a:rPr>
              <a:t>40 minutes. </a:t>
            </a:r>
            <a:r>
              <a:rPr lang="en-GB" sz="1400" dirty="0">
                <a:latin typeface="Trebuchet MS" panose="020B0603020202020204" pitchFamily="34" charset="0"/>
              </a:rPr>
              <a:t>Credit Suisse has over 4000 employees based in London and the event would attract </a:t>
            </a:r>
            <a:r>
              <a:rPr lang="en-GB" sz="1400" dirty="0" smtClean="0">
                <a:latin typeface="Trebuchet MS" panose="020B0603020202020204" pitchFamily="34" charset="0"/>
              </a:rPr>
              <a:t>100 people or more</a:t>
            </a:r>
          </a:p>
          <a:p>
            <a:endParaRPr lang="en-GB" altLang="en-US" sz="1400" dirty="0">
              <a:latin typeface="Trebuchet MS" panose="020B0603020202020204" pitchFamily="34" charset="0"/>
              <a:ea typeface="ＭＳ Ｐゴシック"/>
            </a:endParaRPr>
          </a:p>
          <a:p>
            <a:pPr eaLnBrk="1" hangingPunct="1"/>
            <a:r>
              <a:rPr lang="en-GB" altLang="en-US" sz="1400" b="1" dirty="0" smtClean="0">
                <a:latin typeface="Trebuchet MS" panose="020B0603020202020204" pitchFamily="34" charset="0"/>
                <a:ea typeface="ＭＳ Ｐゴシック"/>
              </a:rPr>
              <a:t>WELCOME: </a:t>
            </a:r>
          </a:p>
          <a:p>
            <a:pPr eaLnBrk="1" hangingPunct="1"/>
            <a:r>
              <a:rPr lang="en-GB" altLang="en-US" sz="1400" dirty="0" smtClean="0">
                <a:latin typeface="Trebuchet MS" panose="020B0603020202020204" pitchFamily="34" charset="0"/>
                <a:ea typeface="ＭＳ Ｐゴシック"/>
              </a:rPr>
              <a:t>Bob: CEO, Jenny: Mental Health Advocate, Melissa</a:t>
            </a:r>
            <a:r>
              <a:rPr lang="en-GB" altLang="en-US" sz="1400" smtClean="0">
                <a:latin typeface="Trebuchet MS" panose="020B0603020202020204" pitchFamily="34" charset="0"/>
                <a:ea typeface="ＭＳ Ｐゴシック"/>
              </a:rPr>
              <a:t>: Psychology Student</a:t>
            </a:r>
            <a:endParaRPr lang="en-GB" altLang="en-US" sz="1400" dirty="0" smtClean="0">
              <a:latin typeface="Trebuchet MS" panose="020B0603020202020204" pitchFamily="34" charset="0"/>
              <a:ea typeface="ＭＳ Ｐゴシック"/>
            </a:endParaRPr>
          </a:p>
          <a:p>
            <a:pPr eaLnBrk="1" hangingPunct="1"/>
            <a:endParaRPr lang="en-GB" altLang="en-US" sz="1400" dirty="0" smtClean="0">
              <a:latin typeface="Trebuchet MS" panose="020B0603020202020204" pitchFamily="34" charset="0"/>
              <a:ea typeface="ＭＳ Ｐゴシック"/>
            </a:endParaRPr>
          </a:p>
          <a:p>
            <a:pPr eaLnBrk="1" hangingPunct="1"/>
            <a:r>
              <a:rPr lang="en-GB" altLang="en-US" sz="1400" b="1" dirty="0" smtClean="0">
                <a:latin typeface="Trebuchet MS" panose="020B0603020202020204" pitchFamily="34" charset="0"/>
                <a:ea typeface="ＭＳ Ｐゴシック"/>
              </a:rPr>
              <a:t>HOUSEKEEPING: </a:t>
            </a:r>
          </a:p>
          <a:p>
            <a:pPr eaLnBrk="1" hangingPunct="1"/>
            <a:r>
              <a:rPr lang="en-GB" altLang="en-US" sz="1400" dirty="0" smtClean="0">
                <a:latin typeface="Trebuchet MS" panose="020B0603020202020204" pitchFamily="34" charset="0"/>
                <a:ea typeface="ＭＳ Ｐゴシック"/>
              </a:rPr>
              <a:t>Fire alarm, toilets, mobile phones</a:t>
            </a:r>
          </a:p>
          <a:p>
            <a:pPr eaLnBrk="1" hangingPunct="1"/>
            <a:endParaRPr lang="en-GB" altLang="en-US" sz="1400" dirty="0" smtClean="0">
              <a:latin typeface="Trebuchet MS" panose="020B0603020202020204" pitchFamily="34" charset="0"/>
              <a:ea typeface="ＭＳ Ｐゴシック"/>
            </a:endParaRPr>
          </a:p>
          <a:p>
            <a:r>
              <a:rPr lang="en-GB" altLang="en-US" sz="1400" b="1" dirty="0">
                <a:latin typeface="Trebuchet MS" panose="020B0603020202020204" pitchFamily="34" charset="0"/>
                <a:ea typeface="ＭＳ Ｐゴシック"/>
              </a:rPr>
              <a:t>PRIEST: </a:t>
            </a:r>
          </a:p>
          <a:p>
            <a:r>
              <a:rPr lang="en-GB" altLang="en-US" sz="1400" dirty="0">
                <a:latin typeface="Trebuchet MS" panose="020B0603020202020204" pitchFamily="34" charset="0"/>
                <a:ea typeface="ＭＳ Ｐゴシック"/>
              </a:rPr>
              <a:t>If not strike oil in 5 minutes then stop drilling, short sermons, could you not make it 4 minutes</a:t>
            </a:r>
            <a:r>
              <a:rPr lang="en-GB" altLang="en-US" sz="1400" dirty="0" smtClean="0">
                <a:latin typeface="Trebuchet MS" panose="020B0603020202020204" pitchFamily="34" charset="0"/>
                <a:ea typeface="ＭＳ Ｐゴシック"/>
              </a:rPr>
              <a:t>?</a:t>
            </a:r>
            <a:endParaRPr lang="en-GB" altLang="en-US" sz="1400" dirty="0">
              <a:latin typeface="Trebuchet MS" panose="020B0603020202020204" pitchFamily="34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841724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23838" y="808038"/>
            <a:ext cx="7185026" cy="4041775"/>
          </a:xfrm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3248" y="5129852"/>
            <a:ext cx="5438140" cy="3908614"/>
          </a:xfrm>
          <a:noFill/>
        </p:spPr>
        <p:txBody>
          <a:bodyPr/>
          <a:lstStyle/>
          <a:p>
            <a:pPr eaLnBrk="1" hangingPunct="1"/>
            <a:r>
              <a:rPr lang="en-GB" altLang="en-US" sz="1400" b="1" dirty="0" smtClean="0">
                <a:latin typeface="Trebuchet MS" panose="020B0603020202020204" pitchFamily="34" charset="0"/>
                <a:ea typeface="ＭＳ Ｐゴシック"/>
              </a:rPr>
              <a:t>PRIDE: </a:t>
            </a:r>
          </a:p>
          <a:p>
            <a:pPr eaLnBrk="1" hangingPunct="1"/>
            <a:r>
              <a:rPr lang="en-GB" altLang="en-US" sz="1400" dirty="0" smtClean="0">
                <a:latin typeface="Trebuchet MS" panose="020B0603020202020204" pitchFamily="34" charset="0"/>
                <a:ea typeface="ＭＳ Ｐゴシック"/>
              </a:rPr>
              <a:t>Love Happens Here, traumatic times, for some daily.</a:t>
            </a:r>
          </a:p>
          <a:p>
            <a:pPr eaLnBrk="1" hangingPunct="1"/>
            <a:endParaRPr lang="en-GB" altLang="en-US" sz="1400" dirty="0" smtClean="0">
              <a:latin typeface="Trebuchet MS" panose="020B0603020202020204" pitchFamily="34" charset="0"/>
              <a:ea typeface="ＭＳ Ｐゴシック"/>
            </a:endParaRPr>
          </a:p>
          <a:p>
            <a:r>
              <a:rPr lang="en-GB" altLang="en-US" sz="1400" b="1" dirty="0" smtClean="0">
                <a:latin typeface="Trebuchet MS" panose="020B0603020202020204" pitchFamily="34" charset="0"/>
                <a:ea typeface="ＭＳ Ｐゴシック"/>
              </a:rPr>
              <a:t>OUTLINE: </a:t>
            </a:r>
          </a:p>
          <a:p>
            <a:r>
              <a:rPr lang="en-GB" altLang="en-US" sz="1400" dirty="0" smtClean="0">
                <a:latin typeface="Trebuchet MS" panose="020B0603020202020204" pitchFamily="34" charset="0"/>
                <a:ea typeface="ＭＳ Ｐゴシック"/>
              </a:rPr>
              <a:t>Intro, Mental health issues, Case studies, our services/resources, where to for help, how can you help?</a:t>
            </a:r>
            <a:endParaRPr lang="en-GB" altLang="en-US" sz="1400" dirty="0">
              <a:latin typeface="Trebuchet MS" panose="020B0603020202020204" pitchFamily="34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5836417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23838" y="808038"/>
            <a:ext cx="7185026" cy="4041775"/>
          </a:xfrm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3248" y="5129852"/>
            <a:ext cx="5438140" cy="3908614"/>
          </a:xfrm>
          <a:noFill/>
        </p:spPr>
        <p:txBody>
          <a:bodyPr/>
          <a:lstStyle/>
          <a:p>
            <a:pPr eaLnBrk="1" hangingPunct="1"/>
            <a:r>
              <a:rPr lang="en-GB" altLang="en-US" sz="1400" b="1" dirty="0" smtClean="0">
                <a:latin typeface="Trebuchet MS" panose="020B0603020202020204" pitchFamily="34" charset="0"/>
                <a:ea typeface="ＭＳ Ｐゴシック"/>
              </a:rPr>
              <a:t>PRIDE: </a:t>
            </a:r>
          </a:p>
          <a:p>
            <a:pPr eaLnBrk="1" hangingPunct="1"/>
            <a:r>
              <a:rPr lang="en-GB" altLang="en-US" sz="1400" dirty="0" smtClean="0">
                <a:latin typeface="Trebuchet MS" panose="020B0603020202020204" pitchFamily="34" charset="0"/>
                <a:ea typeface="ＭＳ Ｐゴシック"/>
              </a:rPr>
              <a:t>Love Happens Here, traumatic times, for some daily.</a:t>
            </a:r>
          </a:p>
          <a:p>
            <a:pPr eaLnBrk="1" hangingPunct="1"/>
            <a:endParaRPr lang="en-GB" altLang="en-US" sz="1400" dirty="0" smtClean="0">
              <a:latin typeface="Trebuchet MS" panose="020B0603020202020204" pitchFamily="34" charset="0"/>
              <a:ea typeface="ＭＳ Ｐゴシック"/>
            </a:endParaRPr>
          </a:p>
          <a:p>
            <a:r>
              <a:rPr lang="en-GB" altLang="en-US" sz="1400" b="1" dirty="0" smtClean="0">
                <a:latin typeface="Trebuchet MS" panose="020B0603020202020204" pitchFamily="34" charset="0"/>
                <a:ea typeface="ＭＳ Ｐゴシック"/>
              </a:rPr>
              <a:t>OUTLINE: </a:t>
            </a:r>
          </a:p>
          <a:p>
            <a:r>
              <a:rPr lang="en-GB" altLang="en-US" sz="1400" dirty="0" smtClean="0">
                <a:latin typeface="Trebuchet MS" panose="020B0603020202020204" pitchFamily="34" charset="0"/>
                <a:ea typeface="ＭＳ Ｐゴシック"/>
              </a:rPr>
              <a:t>Intro, Mental health issues, Case studies, our services/resources, where to for help, how can you help?</a:t>
            </a:r>
            <a:endParaRPr lang="en-GB" altLang="en-US" sz="1400" dirty="0">
              <a:latin typeface="Trebuchet MS" panose="020B0603020202020204" pitchFamily="34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9920153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23838" y="808038"/>
            <a:ext cx="7185026" cy="4041775"/>
          </a:xfrm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3248" y="5129852"/>
            <a:ext cx="5438140" cy="3908614"/>
          </a:xfrm>
          <a:noFill/>
        </p:spPr>
        <p:txBody>
          <a:bodyPr/>
          <a:lstStyle/>
          <a:p>
            <a:pPr eaLnBrk="1" hangingPunct="1"/>
            <a:r>
              <a:rPr lang="en-GB" altLang="en-US" sz="1400" b="1" dirty="0" smtClean="0">
                <a:latin typeface="Trebuchet MS" panose="020B0603020202020204" pitchFamily="34" charset="0"/>
                <a:ea typeface="ＭＳ Ｐゴシック"/>
              </a:rPr>
              <a:t>PRIDE: </a:t>
            </a:r>
          </a:p>
          <a:p>
            <a:pPr eaLnBrk="1" hangingPunct="1"/>
            <a:r>
              <a:rPr lang="en-GB" altLang="en-US" sz="1400" dirty="0" smtClean="0">
                <a:latin typeface="Trebuchet MS" panose="020B0603020202020204" pitchFamily="34" charset="0"/>
                <a:ea typeface="ＭＳ Ｐゴシック"/>
              </a:rPr>
              <a:t>Love Happens Here, traumatic times, for some daily.</a:t>
            </a:r>
          </a:p>
          <a:p>
            <a:pPr eaLnBrk="1" hangingPunct="1"/>
            <a:endParaRPr lang="en-GB" altLang="en-US" sz="1400" dirty="0" smtClean="0">
              <a:latin typeface="Trebuchet MS" panose="020B0603020202020204" pitchFamily="34" charset="0"/>
              <a:ea typeface="ＭＳ Ｐゴシック"/>
            </a:endParaRPr>
          </a:p>
          <a:p>
            <a:r>
              <a:rPr lang="en-GB" altLang="en-US" sz="1400" b="1" dirty="0" smtClean="0">
                <a:latin typeface="Trebuchet MS" panose="020B0603020202020204" pitchFamily="34" charset="0"/>
                <a:ea typeface="ＭＳ Ｐゴシック"/>
              </a:rPr>
              <a:t>OUTLINE: </a:t>
            </a:r>
          </a:p>
          <a:p>
            <a:r>
              <a:rPr lang="en-GB" altLang="en-US" sz="1400" dirty="0" smtClean="0">
                <a:latin typeface="Trebuchet MS" panose="020B0603020202020204" pitchFamily="34" charset="0"/>
                <a:ea typeface="ＭＳ Ｐゴシック"/>
              </a:rPr>
              <a:t>Intro, Mental health issues, Case studies, our services/resources, where to for help, how can you help?</a:t>
            </a:r>
            <a:endParaRPr lang="en-GB" altLang="en-US" sz="1400" dirty="0">
              <a:latin typeface="Trebuchet MS" panose="020B0603020202020204" pitchFamily="34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7674960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23838" y="808038"/>
            <a:ext cx="7185026" cy="4041775"/>
          </a:xfrm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3248" y="5129852"/>
            <a:ext cx="5438140" cy="3908614"/>
          </a:xfrm>
          <a:noFill/>
        </p:spPr>
        <p:txBody>
          <a:bodyPr/>
          <a:lstStyle/>
          <a:p>
            <a:pPr eaLnBrk="1" hangingPunct="1"/>
            <a:r>
              <a:rPr lang="en-GB" altLang="en-US" sz="1400" b="1" dirty="0" smtClean="0">
                <a:latin typeface="Trebuchet MS" panose="020B0603020202020204" pitchFamily="34" charset="0"/>
                <a:ea typeface="ＭＳ Ｐゴシック"/>
              </a:rPr>
              <a:t>PRIDE: </a:t>
            </a:r>
          </a:p>
          <a:p>
            <a:pPr eaLnBrk="1" hangingPunct="1"/>
            <a:r>
              <a:rPr lang="en-GB" altLang="en-US" sz="1400" dirty="0" smtClean="0">
                <a:latin typeface="Trebuchet MS" panose="020B0603020202020204" pitchFamily="34" charset="0"/>
                <a:ea typeface="ＭＳ Ｐゴシック"/>
              </a:rPr>
              <a:t>Love Happens Here, traumatic times, for some daily.</a:t>
            </a:r>
          </a:p>
          <a:p>
            <a:pPr eaLnBrk="1" hangingPunct="1"/>
            <a:endParaRPr lang="en-GB" altLang="en-US" sz="1400" dirty="0" smtClean="0">
              <a:latin typeface="Trebuchet MS" panose="020B0603020202020204" pitchFamily="34" charset="0"/>
              <a:ea typeface="ＭＳ Ｐゴシック"/>
            </a:endParaRPr>
          </a:p>
          <a:p>
            <a:r>
              <a:rPr lang="en-GB" altLang="en-US" sz="1400" b="1" dirty="0" smtClean="0">
                <a:latin typeface="Trebuchet MS" panose="020B0603020202020204" pitchFamily="34" charset="0"/>
                <a:ea typeface="ＭＳ Ｐゴシック"/>
              </a:rPr>
              <a:t>OUTLINE: </a:t>
            </a:r>
          </a:p>
          <a:p>
            <a:r>
              <a:rPr lang="en-GB" altLang="en-US" sz="1400" dirty="0" smtClean="0">
                <a:latin typeface="Trebuchet MS" panose="020B0603020202020204" pitchFamily="34" charset="0"/>
                <a:ea typeface="ＭＳ Ｐゴシック"/>
              </a:rPr>
              <a:t>Intro, Mental health issues, Case studies, our services/resources, where to for help, how can you help?</a:t>
            </a:r>
            <a:endParaRPr lang="en-GB" altLang="en-US" sz="1400" dirty="0">
              <a:latin typeface="Trebuchet MS" panose="020B0603020202020204" pitchFamily="34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4630013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23838" y="808038"/>
            <a:ext cx="7185026" cy="4041775"/>
          </a:xfrm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3248" y="5129852"/>
            <a:ext cx="5438140" cy="3908614"/>
          </a:xfrm>
          <a:noFill/>
        </p:spPr>
        <p:txBody>
          <a:bodyPr/>
          <a:lstStyle/>
          <a:p>
            <a:pPr eaLnBrk="1" hangingPunct="1"/>
            <a:r>
              <a:rPr lang="en-GB" altLang="en-US" sz="1400" b="1" dirty="0" smtClean="0">
                <a:latin typeface="Trebuchet MS" panose="020B0603020202020204" pitchFamily="34" charset="0"/>
                <a:ea typeface="ＭＳ Ｐゴシック"/>
              </a:rPr>
              <a:t>PRIDE: </a:t>
            </a:r>
          </a:p>
          <a:p>
            <a:pPr eaLnBrk="1" hangingPunct="1"/>
            <a:r>
              <a:rPr lang="en-GB" altLang="en-US" sz="1400" dirty="0" smtClean="0">
                <a:latin typeface="Trebuchet MS" panose="020B0603020202020204" pitchFamily="34" charset="0"/>
                <a:ea typeface="ＭＳ Ｐゴシック"/>
              </a:rPr>
              <a:t>Love Happens Here, traumatic times, for some daily.</a:t>
            </a:r>
          </a:p>
          <a:p>
            <a:pPr eaLnBrk="1" hangingPunct="1"/>
            <a:endParaRPr lang="en-GB" altLang="en-US" sz="1400" dirty="0" smtClean="0">
              <a:latin typeface="Trebuchet MS" panose="020B0603020202020204" pitchFamily="34" charset="0"/>
              <a:ea typeface="ＭＳ Ｐゴシック"/>
            </a:endParaRPr>
          </a:p>
          <a:p>
            <a:r>
              <a:rPr lang="en-GB" altLang="en-US" sz="1400" b="1" dirty="0" smtClean="0">
                <a:latin typeface="Trebuchet MS" panose="020B0603020202020204" pitchFamily="34" charset="0"/>
                <a:ea typeface="ＭＳ Ｐゴシック"/>
              </a:rPr>
              <a:t>OUTLINE: </a:t>
            </a:r>
          </a:p>
          <a:p>
            <a:r>
              <a:rPr lang="en-GB" altLang="en-US" sz="1400" dirty="0" smtClean="0">
                <a:latin typeface="Trebuchet MS" panose="020B0603020202020204" pitchFamily="34" charset="0"/>
                <a:ea typeface="ＭＳ Ｐゴシック"/>
              </a:rPr>
              <a:t>Intro, Mental health issues, Case studies, our services/resources, where to for help, how can you help?</a:t>
            </a:r>
            <a:endParaRPr lang="en-GB" altLang="en-US" sz="1400" dirty="0">
              <a:latin typeface="Trebuchet MS" panose="020B0603020202020204" pitchFamily="34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60664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23838" y="808038"/>
            <a:ext cx="7185026" cy="4041775"/>
          </a:xfrm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3248" y="5129852"/>
            <a:ext cx="5438140" cy="3908614"/>
          </a:xfrm>
          <a:noFill/>
        </p:spPr>
        <p:txBody>
          <a:bodyPr/>
          <a:lstStyle/>
          <a:p>
            <a:pPr eaLnBrk="1" hangingPunct="1"/>
            <a:r>
              <a:rPr lang="en-GB" altLang="en-US" sz="1400" b="1" dirty="0" smtClean="0">
                <a:latin typeface="Trebuchet MS" panose="020B0603020202020204" pitchFamily="34" charset="0"/>
                <a:ea typeface="ＭＳ Ｐゴシック"/>
              </a:rPr>
              <a:t>PRIDE: </a:t>
            </a:r>
          </a:p>
          <a:p>
            <a:pPr eaLnBrk="1" hangingPunct="1"/>
            <a:r>
              <a:rPr lang="en-GB" altLang="en-US" sz="1400" dirty="0" smtClean="0">
                <a:latin typeface="Trebuchet MS" panose="020B0603020202020204" pitchFamily="34" charset="0"/>
                <a:ea typeface="ＭＳ Ｐゴシック"/>
              </a:rPr>
              <a:t>Love Happens Here, traumatic times, for some daily.</a:t>
            </a:r>
          </a:p>
          <a:p>
            <a:pPr eaLnBrk="1" hangingPunct="1"/>
            <a:endParaRPr lang="en-GB" altLang="en-US" sz="1400" dirty="0" smtClean="0">
              <a:latin typeface="Trebuchet MS" panose="020B0603020202020204" pitchFamily="34" charset="0"/>
              <a:ea typeface="ＭＳ Ｐゴシック"/>
            </a:endParaRPr>
          </a:p>
          <a:p>
            <a:r>
              <a:rPr lang="en-GB" altLang="en-US" sz="1400" b="1" dirty="0" smtClean="0">
                <a:latin typeface="Trebuchet MS" panose="020B0603020202020204" pitchFamily="34" charset="0"/>
                <a:ea typeface="ＭＳ Ｐゴシック"/>
              </a:rPr>
              <a:t>OUTLINE: </a:t>
            </a:r>
          </a:p>
          <a:p>
            <a:r>
              <a:rPr lang="en-GB" altLang="en-US" sz="1400" dirty="0" smtClean="0">
                <a:latin typeface="Trebuchet MS" panose="020B0603020202020204" pitchFamily="34" charset="0"/>
                <a:ea typeface="ＭＳ Ｐゴシック"/>
              </a:rPr>
              <a:t>Intro, Mental health issues, Case studies, our services/resources, where to for help, how can you help?</a:t>
            </a:r>
            <a:endParaRPr lang="en-GB" altLang="en-US" sz="1400" dirty="0">
              <a:latin typeface="Trebuchet MS" panose="020B0603020202020204" pitchFamily="34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4262368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23838" y="808038"/>
            <a:ext cx="7185026" cy="4041775"/>
          </a:xfrm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5173" y="5025360"/>
            <a:ext cx="5438140" cy="4391884"/>
          </a:xfrm>
          <a:noFill/>
        </p:spPr>
        <p:txBody>
          <a:bodyPr/>
          <a:lstStyle/>
          <a:p>
            <a:r>
              <a:rPr lang="en-GB" altLang="en-US" sz="1400" b="1" dirty="0" smtClean="0">
                <a:latin typeface="Trebuchet MS" panose="020B0603020202020204" pitchFamily="34" charset="0"/>
                <a:ea typeface="ＭＳ Ｐゴシック"/>
              </a:rPr>
              <a:t>AIM: </a:t>
            </a:r>
          </a:p>
          <a:p>
            <a:r>
              <a:rPr lang="en-GB" altLang="en-US" sz="1400" dirty="0" smtClean="0">
                <a:latin typeface="Trebuchet MS" panose="020B0603020202020204" pitchFamily="34" charset="0"/>
              </a:rPr>
              <a:t>R</a:t>
            </a:r>
            <a:r>
              <a:rPr lang="en-GB" sz="1400" dirty="0" smtClean="0">
                <a:latin typeface="Trebuchet MS" panose="020B0603020202020204" pitchFamily="34" charset="0"/>
              </a:rPr>
              <a:t>aise </a:t>
            </a:r>
            <a:r>
              <a:rPr lang="en-GB" sz="1400" dirty="0">
                <a:latin typeface="Trebuchet MS" panose="020B0603020202020204" pitchFamily="34" charset="0"/>
              </a:rPr>
              <a:t>awareness about issues pertinent to both LGBT and Well being ( i.e. recognise the careful use of words on affected individuals, such as using the word ‘Depression’ adversely </a:t>
            </a:r>
            <a:r>
              <a:rPr lang="en-GB" sz="1400" dirty="0" err="1">
                <a:latin typeface="Trebuchet MS" panose="020B0603020202020204" pitchFamily="34" charset="0"/>
              </a:rPr>
              <a:t>etc</a:t>
            </a:r>
            <a:r>
              <a:rPr lang="en-GB" sz="1400" dirty="0" smtClean="0">
                <a:latin typeface="Trebuchet MS" panose="020B0603020202020204" pitchFamily="34" charset="0"/>
              </a:rPr>
              <a:t>)</a:t>
            </a:r>
          </a:p>
          <a:p>
            <a:endParaRPr lang="en-GB" sz="1400" dirty="0" smtClean="0">
              <a:latin typeface="Trebuchet MS" panose="020B0603020202020204" pitchFamily="34" charset="0"/>
            </a:endParaRPr>
          </a:p>
          <a:p>
            <a:r>
              <a:rPr lang="en-GB" altLang="en-US" sz="1400" b="1" dirty="0" smtClean="0">
                <a:latin typeface="Trebuchet MS" panose="020B0603020202020204" pitchFamily="34" charset="0"/>
                <a:ea typeface="ＭＳ Ｐゴシック"/>
              </a:rPr>
              <a:t>FORMAT: </a:t>
            </a:r>
          </a:p>
          <a:p>
            <a:r>
              <a:rPr lang="en-GB" sz="1400" dirty="0" smtClean="0">
                <a:latin typeface="Trebuchet MS" panose="020B0603020202020204" pitchFamily="34" charset="0"/>
              </a:rPr>
              <a:t>40 minutes. </a:t>
            </a:r>
            <a:r>
              <a:rPr lang="en-GB" sz="1400" dirty="0">
                <a:latin typeface="Trebuchet MS" panose="020B0603020202020204" pitchFamily="34" charset="0"/>
              </a:rPr>
              <a:t>Credit Suisse has over 4000 employees based in London and the event would attract </a:t>
            </a:r>
            <a:r>
              <a:rPr lang="en-GB" sz="1400" dirty="0" smtClean="0">
                <a:latin typeface="Trebuchet MS" panose="020B0603020202020204" pitchFamily="34" charset="0"/>
              </a:rPr>
              <a:t>100 people or more</a:t>
            </a:r>
          </a:p>
          <a:p>
            <a:endParaRPr lang="en-GB" altLang="en-US" sz="1400" dirty="0">
              <a:latin typeface="Trebuchet MS" panose="020B0603020202020204" pitchFamily="34" charset="0"/>
              <a:ea typeface="ＭＳ Ｐゴシック"/>
            </a:endParaRPr>
          </a:p>
          <a:p>
            <a:pPr eaLnBrk="1" hangingPunct="1"/>
            <a:r>
              <a:rPr lang="en-GB" altLang="en-US" sz="1400" b="1" dirty="0" smtClean="0">
                <a:latin typeface="Trebuchet MS" panose="020B0603020202020204" pitchFamily="34" charset="0"/>
                <a:ea typeface="ＭＳ Ｐゴシック"/>
              </a:rPr>
              <a:t>WELCOME: </a:t>
            </a:r>
          </a:p>
          <a:p>
            <a:pPr eaLnBrk="1" hangingPunct="1"/>
            <a:r>
              <a:rPr lang="en-GB" altLang="en-US" sz="1400" dirty="0" smtClean="0">
                <a:latin typeface="Trebuchet MS" panose="020B0603020202020204" pitchFamily="34" charset="0"/>
                <a:ea typeface="ＭＳ Ｐゴシック"/>
              </a:rPr>
              <a:t>Bob: CEO, Jenny: Mental Health Advocate, Melissa</a:t>
            </a:r>
            <a:r>
              <a:rPr lang="en-GB" altLang="en-US" sz="1400" smtClean="0">
                <a:latin typeface="Trebuchet MS" panose="020B0603020202020204" pitchFamily="34" charset="0"/>
                <a:ea typeface="ＭＳ Ｐゴシック"/>
              </a:rPr>
              <a:t>: Psychology Student</a:t>
            </a:r>
            <a:endParaRPr lang="en-GB" altLang="en-US" sz="1400" dirty="0" smtClean="0">
              <a:latin typeface="Trebuchet MS" panose="020B0603020202020204" pitchFamily="34" charset="0"/>
              <a:ea typeface="ＭＳ Ｐゴシック"/>
            </a:endParaRPr>
          </a:p>
          <a:p>
            <a:pPr eaLnBrk="1" hangingPunct="1"/>
            <a:endParaRPr lang="en-GB" altLang="en-US" sz="1400" dirty="0" smtClean="0">
              <a:latin typeface="Trebuchet MS" panose="020B0603020202020204" pitchFamily="34" charset="0"/>
              <a:ea typeface="ＭＳ Ｐゴシック"/>
            </a:endParaRPr>
          </a:p>
          <a:p>
            <a:pPr eaLnBrk="1" hangingPunct="1"/>
            <a:r>
              <a:rPr lang="en-GB" altLang="en-US" sz="1400" b="1" dirty="0" smtClean="0">
                <a:latin typeface="Trebuchet MS" panose="020B0603020202020204" pitchFamily="34" charset="0"/>
                <a:ea typeface="ＭＳ Ｐゴシック"/>
              </a:rPr>
              <a:t>HOUSEKEEPING: </a:t>
            </a:r>
          </a:p>
          <a:p>
            <a:pPr eaLnBrk="1" hangingPunct="1"/>
            <a:r>
              <a:rPr lang="en-GB" altLang="en-US" sz="1400" dirty="0" smtClean="0">
                <a:latin typeface="Trebuchet MS" panose="020B0603020202020204" pitchFamily="34" charset="0"/>
                <a:ea typeface="ＭＳ Ｐゴシック"/>
              </a:rPr>
              <a:t>Fire alarm, toilets, mobile phones</a:t>
            </a:r>
          </a:p>
          <a:p>
            <a:pPr eaLnBrk="1" hangingPunct="1"/>
            <a:endParaRPr lang="en-GB" altLang="en-US" sz="1400" dirty="0" smtClean="0">
              <a:latin typeface="Trebuchet MS" panose="020B0603020202020204" pitchFamily="34" charset="0"/>
              <a:ea typeface="ＭＳ Ｐゴシック"/>
            </a:endParaRPr>
          </a:p>
          <a:p>
            <a:r>
              <a:rPr lang="en-GB" altLang="en-US" sz="1400" b="1" dirty="0">
                <a:latin typeface="Trebuchet MS" panose="020B0603020202020204" pitchFamily="34" charset="0"/>
                <a:ea typeface="ＭＳ Ｐゴシック"/>
              </a:rPr>
              <a:t>PRIEST: </a:t>
            </a:r>
          </a:p>
          <a:p>
            <a:r>
              <a:rPr lang="en-GB" altLang="en-US" sz="1400" dirty="0">
                <a:latin typeface="Trebuchet MS" panose="020B0603020202020204" pitchFamily="34" charset="0"/>
                <a:ea typeface="ＭＳ Ｐゴシック"/>
              </a:rPr>
              <a:t>If not strike oil in 5 minutes then stop drilling, short sermons, could you not make it 4 minutes</a:t>
            </a:r>
            <a:r>
              <a:rPr lang="en-GB" altLang="en-US" sz="1400" dirty="0" smtClean="0">
                <a:latin typeface="Trebuchet MS" panose="020B0603020202020204" pitchFamily="34" charset="0"/>
                <a:ea typeface="ＭＳ Ｐゴシック"/>
              </a:rPr>
              <a:t>?</a:t>
            </a:r>
            <a:endParaRPr lang="en-GB" altLang="en-US" sz="1400" dirty="0">
              <a:latin typeface="Trebuchet MS" panose="020B0603020202020204" pitchFamily="34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697857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59936-1AF6-4606-B54E-6C62D21BB259}" type="datetimeFigureOut">
              <a:rPr lang="en-GB" smtClean="0"/>
              <a:t>25/11/2019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CCDC4-D53D-4784-A06E-AB05E74AD8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5041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59936-1AF6-4606-B54E-6C62D21BB259}" type="datetimeFigureOut">
              <a:rPr lang="en-GB" smtClean="0"/>
              <a:t>25/11/2019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CCDC4-D53D-4784-A06E-AB05E74AD8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4076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59936-1AF6-4606-B54E-6C62D21BB259}" type="datetimeFigureOut">
              <a:rPr lang="en-GB" smtClean="0"/>
              <a:t>25/11/2019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CCDC4-D53D-4784-A06E-AB05E74AD8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6269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59936-1AF6-4606-B54E-6C62D21BB259}" type="datetimeFigureOut">
              <a:rPr lang="en-GB" smtClean="0"/>
              <a:t>25/11/2019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CCDC4-D53D-4784-A06E-AB05E74AD8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3745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59936-1AF6-4606-B54E-6C62D21BB259}" type="datetimeFigureOut">
              <a:rPr lang="en-GB" smtClean="0"/>
              <a:t>25/11/2019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CCDC4-D53D-4784-A06E-AB05E74AD8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379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59936-1AF6-4606-B54E-6C62D21BB259}" type="datetimeFigureOut">
              <a:rPr lang="en-GB" smtClean="0"/>
              <a:t>25/11/2019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CCDC4-D53D-4784-A06E-AB05E74AD8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0383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59936-1AF6-4606-B54E-6C62D21BB259}" type="datetimeFigureOut">
              <a:rPr lang="en-GB" smtClean="0"/>
              <a:t>25/11/2019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CCDC4-D53D-4784-A06E-AB05E74AD8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9098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59936-1AF6-4606-B54E-6C62D21BB259}" type="datetimeFigureOut">
              <a:rPr lang="en-GB" smtClean="0"/>
              <a:t>25/11/2019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CCDC4-D53D-4784-A06E-AB05E74AD8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9655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59936-1AF6-4606-B54E-6C62D21BB259}" type="datetimeFigureOut">
              <a:rPr lang="en-GB" smtClean="0"/>
              <a:t>25/11/2019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CCDC4-D53D-4784-A06E-AB05E74AD8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3802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59936-1AF6-4606-B54E-6C62D21BB259}" type="datetimeFigureOut">
              <a:rPr lang="en-GB" smtClean="0"/>
              <a:t>25/11/2019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CCDC4-D53D-4784-A06E-AB05E74AD8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0328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59936-1AF6-4606-B54E-6C62D21BB259}" type="datetimeFigureOut">
              <a:rPr lang="en-GB" smtClean="0"/>
              <a:t>25/11/2019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CCDC4-D53D-4784-A06E-AB05E74AD8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4256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259936-1AF6-4606-B54E-6C62D21BB259}" type="datetimeFigureOut">
              <a:rPr lang="en-GB" smtClean="0"/>
              <a:t>25/11/2019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9CCDC4-D53D-4784-A06E-AB05E74AD8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8060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1AI4gvp36TM" TargetMode="Externa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24000" y="5818189"/>
            <a:ext cx="9144000" cy="947737"/>
          </a:xfrm>
          <a:prstGeom prst="rect">
            <a:avLst/>
          </a:prstGeom>
          <a:solidFill>
            <a:srgbClr val="BC8B2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</a:endParaRPr>
          </a:p>
        </p:txBody>
      </p:sp>
      <p:pic>
        <p:nvPicPr>
          <p:cNvPr id="53253" name="Picture 6" descr="SH_logo_2013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56432" y="821023"/>
            <a:ext cx="5243010" cy="3708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1524000" y="179070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altLang="en-US" sz="2400" b="1" dirty="0" smtClean="0">
              <a:latin typeface="AvantGardeMdITC"/>
              <a:ea typeface="AvantGardeMdITC"/>
              <a:cs typeface="AvantGardeMdITC"/>
            </a:endParaRPr>
          </a:p>
          <a:p>
            <a:pPr algn="ctr"/>
            <a:endParaRPr lang="en-US" altLang="en-US" sz="1600" b="1" dirty="0">
              <a:latin typeface="AvantGardeMdITC"/>
              <a:ea typeface="AvantGardeMdITC"/>
              <a:cs typeface="AvantGardeMdITC"/>
            </a:endParaRPr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1824039" y="6142038"/>
            <a:ext cx="863862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sz="1400" dirty="0">
                <a:solidFill>
                  <a:schemeClr val="bg1"/>
                </a:solidFill>
                <a:latin typeface="Trebuchet MS" pitchFamily="34" charset="0"/>
              </a:rPr>
              <a:t>Web: stonewallhousing.org          </a:t>
            </a:r>
            <a:r>
              <a:rPr lang="en-US" altLang="en-US" sz="1400" dirty="0" smtClean="0">
                <a:solidFill>
                  <a:schemeClr val="bg1"/>
                </a:solidFill>
                <a:latin typeface="Trebuchet MS" pitchFamily="34" charset="0"/>
              </a:rPr>
              <a:t>Facebook/Instagram: </a:t>
            </a:r>
            <a:r>
              <a:rPr lang="en-US" altLang="en-US" sz="1400" dirty="0">
                <a:solidFill>
                  <a:schemeClr val="bg1"/>
                </a:solidFill>
                <a:latin typeface="Trebuchet MS" pitchFamily="34" charset="0"/>
              </a:rPr>
              <a:t>Stonewall Housing         Twitter: @</a:t>
            </a:r>
            <a:r>
              <a:rPr lang="en-US" altLang="en-US" sz="1400" dirty="0" err="1">
                <a:solidFill>
                  <a:schemeClr val="bg1"/>
                </a:solidFill>
                <a:latin typeface="Trebuchet MS" pitchFamily="34" charset="0"/>
              </a:rPr>
              <a:t>stonewallhousin</a:t>
            </a:r>
            <a:endParaRPr lang="en-US" altLang="en-US" sz="1400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3611" y="4760557"/>
            <a:ext cx="118394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dirty="0" smtClean="0"/>
              <a:t>London Funders Housing and Homelessness Network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1222826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24000" y="5818189"/>
            <a:ext cx="9144000" cy="947737"/>
          </a:xfrm>
          <a:prstGeom prst="rect">
            <a:avLst/>
          </a:prstGeom>
          <a:solidFill>
            <a:srgbClr val="BC8B2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53252" name="TextBox 5"/>
          <p:cNvSpPr txBox="1">
            <a:spLocks noChangeArrowheads="1"/>
          </p:cNvSpPr>
          <p:nvPr/>
        </p:nvSpPr>
        <p:spPr bwMode="auto">
          <a:xfrm>
            <a:off x="1824039" y="6142038"/>
            <a:ext cx="863862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sz="1400" dirty="0">
                <a:solidFill>
                  <a:schemeClr val="bg1"/>
                </a:solidFill>
                <a:latin typeface="Trebuchet MS" pitchFamily="34" charset="0"/>
              </a:rPr>
              <a:t>Web: stonewallhousing.org          </a:t>
            </a:r>
            <a:r>
              <a:rPr lang="en-US" altLang="en-US" sz="1400" dirty="0" smtClean="0">
                <a:solidFill>
                  <a:schemeClr val="bg1"/>
                </a:solidFill>
                <a:latin typeface="Trebuchet MS" pitchFamily="34" charset="0"/>
              </a:rPr>
              <a:t>Facebook/Instagram: </a:t>
            </a:r>
            <a:r>
              <a:rPr lang="en-US" altLang="en-US" sz="1400" dirty="0">
                <a:solidFill>
                  <a:schemeClr val="bg1"/>
                </a:solidFill>
                <a:latin typeface="Trebuchet MS" pitchFamily="34" charset="0"/>
              </a:rPr>
              <a:t>Stonewall Housing         Twitter: @</a:t>
            </a:r>
            <a:r>
              <a:rPr lang="en-US" altLang="en-US" sz="1400" dirty="0" err="1">
                <a:solidFill>
                  <a:schemeClr val="bg1"/>
                </a:solidFill>
                <a:latin typeface="Trebuchet MS" pitchFamily="34" charset="0"/>
              </a:rPr>
              <a:t>stonewallhousin</a:t>
            </a:r>
            <a:endParaRPr lang="en-US" altLang="en-US" sz="1400" dirty="0">
              <a:solidFill>
                <a:schemeClr val="bg1"/>
              </a:solidFill>
              <a:latin typeface="Trebuchet MS" pitchFamily="34" charset="0"/>
            </a:endParaRPr>
          </a:p>
        </p:txBody>
      </p:sp>
      <p:pic>
        <p:nvPicPr>
          <p:cNvPr id="53253" name="Picture 6" descr="SH_logo_2013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4231" y="3712"/>
            <a:ext cx="2066925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1524000" y="1790700"/>
            <a:ext cx="9144000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en-US" b="1" dirty="0" smtClean="0">
              <a:latin typeface="AvantGardeMdITC"/>
              <a:ea typeface="AvantGardeMdITC"/>
              <a:cs typeface="AvantGardeMdITC"/>
            </a:endParaRPr>
          </a:p>
          <a:p>
            <a:pPr>
              <a:spcBef>
                <a:spcPct val="50000"/>
              </a:spcBef>
              <a:defRPr/>
            </a:pPr>
            <a:r>
              <a:rPr lang="en-GB" altLang="en-US" b="1" cap="all" dirty="0">
                <a:latin typeface="Arial" panose="020B0604020202020204" pitchFamily="34" charset="0"/>
                <a:cs typeface="Arial" panose="020B0604020202020204" pitchFamily="34" charset="0"/>
              </a:rPr>
              <a:t>Since 1983</a:t>
            </a:r>
          </a:p>
          <a:p>
            <a:pPr>
              <a:spcBef>
                <a:spcPct val="50000"/>
              </a:spcBef>
              <a:defRPr/>
            </a:pPr>
            <a:r>
              <a:rPr lang="en-GB" altLang="en-US" b="1" cap="all" dirty="0">
                <a:latin typeface="Arial" panose="020B0604020202020204" pitchFamily="34" charset="0"/>
                <a:cs typeface="Arial" panose="020B0604020202020204" pitchFamily="34" charset="0"/>
              </a:rPr>
              <a:t>17 staff, turnover £650,000</a:t>
            </a:r>
          </a:p>
          <a:p>
            <a:pPr>
              <a:spcBef>
                <a:spcPct val="50000"/>
              </a:spcBef>
              <a:defRPr/>
            </a:pPr>
            <a:r>
              <a:rPr lang="en-GB" altLang="en-US" b="1" cap="all" dirty="0">
                <a:latin typeface="Arial" panose="020B0604020202020204" pitchFamily="34" charset="0"/>
                <a:cs typeface="Arial" panose="020B0604020202020204" pitchFamily="34" charset="0"/>
              </a:rPr>
              <a:t>Supported Housing</a:t>
            </a:r>
          </a:p>
          <a:p>
            <a:pPr>
              <a:spcBef>
                <a:spcPct val="50000"/>
              </a:spcBef>
              <a:defRPr/>
            </a:pPr>
            <a:r>
              <a:rPr lang="en-GB" altLang="en-US" b="1" cap="all" dirty="0">
                <a:latin typeface="Arial" panose="020B0604020202020204" pitchFamily="34" charset="0"/>
                <a:cs typeface="Arial" panose="020B0604020202020204" pitchFamily="34" charset="0"/>
              </a:rPr>
              <a:t>Housing </a:t>
            </a:r>
            <a:r>
              <a:rPr lang="en-GB" altLang="en-US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Advice</a:t>
            </a:r>
          </a:p>
          <a:p>
            <a:pPr>
              <a:spcBef>
                <a:spcPct val="50000"/>
              </a:spcBef>
              <a:defRPr/>
            </a:pPr>
            <a:r>
              <a:rPr lang="en-GB" altLang="en-US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Training </a:t>
            </a:r>
            <a:endParaRPr lang="en-GB" altLang="en-US" b="1" cap="al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GB" altLang="en-US" b="1" cap="all" dirty="0">
                <a:latin typeface="Arial" panose="020B0604020202020204" pitchFamily="34" charset="0"/>
                <a:cs typeface="Arial" panose="020B0604020202020204" pitchFamily="34" charset="0"/>
              </a:rPr>
              <a:t>New </a:t>
            </a:r>
            <a:r>
              <a:rPr lang="en-GB" altLang="en-US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Projects</a:t>
            </a:r>
          </a:p>
          <a:p>
            <a:pPr>
              <a:spcBef>
                <a:spcPct val="50000"/>
              </a:spcBef>
              <a:defRPr/>
            </a:pPr>
            <a:r>
              <a:rPr lang="en-US" altLang="en-US" b="1" cap="all" dirty="0" smtClean="0">
                <a:latin typeface="Arial" panose="020B0604020202020204" pitchFamily="34" charset="0"/>
                <a:ea typeface="AvantGardeMdITC"/>
                <a:cs typeface="AvantGardeMdITC"/>
              </a:rPr>
              <a:t>TO BE CONTINUED…</a:t>
            </a:r>
            <a:endParaRPr lang="en-US" altLang="en-US" b="1" cap="all" dirty="0">
              <a:latin typeface="Arial" panose="020B0604020202020204" pitchFamily="34" charset="0"/>
              <a:ea typeface="AvantGardeMdITC"/>
              <a:cs typeface="AvantGardeMdITC"/>
            </a:endParaRP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2366963" y="1140899"/>
            <a:ext cx="718185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en-GB" alt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OUTLINE</a:t>
            </a:r>
            <a:endParaRPr lang="en-US" alt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/>
            <a:endParaRPr lang="en-GB" altLang="en-US" sz="2000" b="1" dirty="0">
              <a:latin typeface="Trebuchet MS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3932" y="2121589"/>
            <a:ext cx="4244068" cy="2858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68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24000" y="5818189"/>
            <a:ext cx="9144000" cy="947737"/>
          </a:xfrm>
          <a:prstGeom prst="rect">
            <a:avLst/>
          </a:prstGeom>
          <a:solidFill>
            <a:srgbClr val="BC8B2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53252" name="TextBox 5"/>
          <p:cNvSpPr txBox="1">
            <a:spLocks noChangeArrowheads="1"/>
          </p:cNvSpPr>
          <p:nvPr/>
        </p:nvSpPr>
        <p:spPr bwMode="auto">
          <a:xfrm>
            <a:off x="1824039" y="6142038"/>
            <a:ext cx="863862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sz="1400" dirty="0">
                <a:solidFill>
                  <a:schemeClr val="bg1"/>
                </a:solidFill>
                <a:latin typeface="Trebuchet MS" pitchFamily="34" charset="0"/>
              </a:rPr>
              <a:t>Web: stonewallhousing.org          </a:t>
            </a:r>
            <a:r>
              <a:rPr lang="en-US" altLang="en-US" sz="1400" dirty="0" smtClean="0">
                <a:solidFill>
                  <a:schemeClr val="bg1"/>
                </a:solidFill>
                <a:latin typeface="Trebuchet MS" pitchFamily="34" charset="0"/>
              </a:rPr>
              <a:t>Facebook/Instagram: </a:t>
            </a:r>
            <a:r>
              <a:rPr lang="en-US" altLang="en-US" sz="1400" dirty="0">
                <a:solidFill>
                  <a:schemeClr val="bg1"/>
                </a:solidFill>
                <a:latin typeface="Trebuchet MS" pitchFamily="34" charset="0"/>
              </a:rPr>
              <a:t>Stonewall Housing         Twitter: @</a:t>
            </a:r>
            <a:r>
              <a:rPr lang="en-US" altLang="en-US" sz="1400" dirty="0" err="1">
                <a:solidFill>
                  <a:schemeClr val="bg1"/>
                </a:solidFill>
                <a:latin typeface="Trebuchet MS" pitchFamily="34" charset="0"/>
              </a:rPr>
              <a:t>stonewallhousin</a:t>
            </a:r>
            <a:endParaRPr lang="en-US" altLang="en-US" sz="1400" dirty="0">
              <a:solidFill>
                <a:schemeClr val="bg1"/>
              </a:solidFill>
              <a:latin typeface="Trebuchet MS" pitchFamily="34" charset="0"/>
            </a:endParaRPr>
          </a:p>
        </p:txBody>
      </p:sp>
      <p:pic>
        <p:nvPicPr>
          <p:cNvPr id="53253" name="Picture 6" descr="SH_logo_2013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06439" y="35021"/>
            <a:ext cx="2066925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1524000" y="1790700"/>
            <a:ext cx="9144000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en-US" b="1" dirty="0" smtClean="0">
              <a:latin typeface="AvantGardeMdITC"/>
              <a:ea typeface="AvantGardeMdITC"/>
              <a:cs typeface="AvantGardeMdITC"/>
            </a:endParaRPr>
          </a:p>
          <a:p>
            <a:pPr>
              <a:spcBef>
                <a:spcPct val="50000"/>
              </a:spcBef>
              <a:defRPr/>
            </a:pPr>
            <a:r>
              <a:rPr lang="en-GB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Since 1983</a:t>
            </a:r>
          </a:p>
          <a:p>
            <a:pPr>
              <a:spcBef>
                <a:spcPct val="50000"/>
              </a:spcBef>
              <a:defRPr/>
            </a:pPr>
            <a:r>
              <a:rPr lang="en-GB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Six houses for LGBT+ people aged 16 to 25</a:t>
            </a:r>
          </a:p>
          <a:p>
            <a:pPr>
              <a:spcBef>
                <a:spcPct val="50000"/>
              </a:spcBef>
              <a:defRPr/>
            </a:pPr>
            <a:r>
              <a:rPr lang="en-GB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Commissioned by four London </a:t>
            </a:r>
            <a:r>
              <a:rPr lang="en-GB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boroughs: </a:t>
            </a:r>
            <a:endParaRPr lang="en-GB" alt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GB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Hackney</a:t>
            </a:r>
            <a:r>
              <a:rPr lang="en-GB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, Haringey, Islington and Newham</a:t>
            </a:r>
          </a:p>
          <a:p>
            <a:pPr>
              <a:spcBef>
                <a:spcPct val="50000"/>
              </a:spcBef>
              <a:defRPr/>
            </a:pPr>
            <a:r>
              <a:rPr lang="en-GB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One house for LGBT+ people over 25</a:t>
            </a:r>
          </a:p>
          <a:p>
            <a:pPr>
              <a:spcBef>
                <a:spcPct val="50000"/>
              </a:spcBef>
              <a:defRPr/>
            </a:pPr>
            <a:r>
              <a:rPr lang="en-GB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One house for trans people over 25</a:t>
            </a:r>
          </a:p>
          <a:p>
            <a:pPr>
              <a:spcBef>
                <a:spcPct val="50000"/>
              </a:spcBef>
              <a:defRPr/>
            </a:pPr>
            <a:r>
              <a:rPr lang="en-GB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Floating support (as part of move on)</a:t>
            </a: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2366963" y="1140899"/>
            <a:ext cx="718185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en-GB" alt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SUPPORTED HOUSING</a:t>
            </a:r>
            <a:endParaRPr lang="en-US" alt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/>
            <a:endParaRPr lang="en-GB" altLang="en-US" sz="2000" b="1" dirty="0">
              <a:latin typeface="Trebuchet MS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1" t="21221" r="12253" b="1784"/>
          <a:stretch/>
        </p:blipFill>
        <p:spPr>
          <a:xfrm>
            <a:off x="6586780" y="2235134"/>
            <a:ext cx="4081220" cy="2915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653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24000" y="5818189"/>
            <a:ext cx="9144000" cy="947737"/>
          </a:xfrm>
          <a:prstGeom prst="rect">
            <a:avLst/>
          </a:prstGeom>
          <a:solidFill>
            <a:srgbClr val="BC8B2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53252" name="TextBox 5"/>
          <p:cNvSpPr txBox="1">
            <a:spLocks noChangeArrowheads="1"/>
          </p:cNvSpPr>
          <p:nvPr/>
        </p:nvSpPr>
        <p:spPr bwMode="auto">
          <a:xfrm>
            <a:off x="1824039" y="6142038"/>
            <a:ext cx="863862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sz="1400" dirty="0">
                <a:solidFill>
                  <a:schemeClr val="bg1"/>
                </a:solidFill>
                <a:latin typeface="Trebuchet MS" pitchFamily="34" charset="0"/>
              </a:rPr>
              <a:t>Web: stonewallhousing.org          </a:t>
            </a:r>
            <a:r>
              <a:rPr lang="en-US" altLang="en-US" sz="1400" dirty="0" smtClean="0">
                <a:solidFill>
                  <a:schemeClr val="bg1"/>
                </a:solidFill>
                <a:latin typeface="Trebuchet MS" pitchFamily="34" charset="0"/>
              </a:rPr>
              <a:t>Facebook/Instagram: </a:t>
            </a:r>
            <a:r>
              <a:rPr lang="en-US" altLang="en-US" sz="1400" dirty="0">
                <a:solidFill>
                  <a:schemeClr val="bg1"/>
                </a:solidFill>
                <a:latin typeface="Trebuchet MS" pitchFamily="34" charset="0"/>
              </a:rPr>
              <a:t>Stonewall Housing         Twitter: @</a:t>
            </a:r>
            <a:r>
              <a:rPr lang="en-US" altLang="en-US" sz="1400" dirty="0" err="1">
                <a:solidFill>
                  <a:schemeClr val="bg1"/>
                </a:solidFill>
                <a:latin typeface="Trebuchet MS" pitchFamily="34" charset="0"/>
              </a:rPr>
              <a:t>stonewallhousin</a:t>
            </a:r>
            <a:endParaRPr lang="en-US" altLang="en-US" sz="1400" dirty="0">
              <a:solidFill>
                <a:schemeClr val="bg1"/>
              </a:solidFill>
              <a:latin typeface="Trebuchet MS" pitchFamily="34" charset="0"/>
            </a:endParaRPr>
          </a:p>
        </p:txBody>
      </p:sp>
      <p:pic>
        <p:nvPicPr>
          <p:cNvPr id="53253" name="Picture 6" descr="SH_logo_2013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0138" y="86006"/>
            <a:ext cx="2066925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1524000" y="1973769"/>
            <a:ext cx="9144000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altLang="en-US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Young</a:t>
            </a:r>
            <a:r>
              <a:rPr lang="en-GB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: LGBT Jigsaw (AKT</a:t>
            </a:r>
            <a:r>
              <a:rPr lang="en-GB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, Galop) </a:t>
            </a:r>
            <a:r>
              <a:rPr lang="en-GB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&amp; part </a:t>
            </a:r>
            <a:r>
              <a:rPr lang="en-GB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</a:p>
          <a:p>
            <a:pPr>
              <a:spcBef>
                <a:spcPct val="50000"/>
              </a:spcBef>
              <a:defRPr/>
            </a:pPr>
            <a:r>
              <a:rPr lang="en-GB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London </a:t>
            </a:r>
            <a:r>
              <a:rPr lang="en-GB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Youth </a:t>
            </a:r>
            <a:r>
              <a:rPr lang="en-GB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Gateway</a:t>
            </a:r>
            <a:r>
              <a:rPr lang="en-GB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(New </a:t>
            </a:r>
            <a:r>
              <a:rPr lang="en-GB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Horizon Youth </a:t>
            </a:r>
            <a:endParaRPr lang="en-GB" alt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GB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Centre</a:t>
            </a:r>
            <a:r>
              <a:rPr lang="en-GB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, DePaul </a:t>
            </a:r>
            <a:r>
              <a:rPr lang="en-GB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UK)</a:t>
            </a:r>
          </a:p>
          <a:p>
            <a:pPr>
              <a:spcBef>
                <a:spcPct val="50000"/>
              </a:spcBef>
              <a:defRPr/>
            </a:pPr>
            <a:r>
              <a:rPr lang="en-GB" altLang="en-US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Over 25s</a:t>
            </a:r>
            <a:r>
              <a:rPr lang="en-GB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: STAR (Shelter, ThamesReach, St Mungo's)</a:t>
            </a:r>
          </a:p>
          <a:p>
            <a:pPr>
              <a:spcBef>
                <a:spcPct val="50000"/>
              </a:spcBef>
              <a:defRPr/>
            </a:pPr>
            <a:r>
              <a:rPr lang="en-GB" altLang="en-US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Domestic Abuse</a:t>
            </a:r>
            <a:r>
              <a:rPr lang="en-GB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Galop, London </a:t>
            </a:r>
            <a:r>
              <a:rPr lang="en-GB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Friend, Switchboard</a:t>
            </a:r>
          </a:p>
          <a:p>
            <a:pPr>
              <a:spcBef>
                <a:spcPct val="50000"/>
              </a:spcBef>
              <a:defRPr/>
            </a:pPr>
            <a:r>
              <a:rPr lang="en-GB" altLang="en-US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Work-ready</a:t>
            </a:r>
            <a:r>
              <a:rPr lang="en-GB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: groups and individual support</a:t>
            </a:r>
          </a:p>
          <a:p>
            <a:pPr>
              <a:spcBef>
                <a:spcPct val="50000"/>
              </a:spcBef>
              <a:defRPr/>
            </a:pPr>
            <a:r>
              <a:rPr lang="en-GB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Funding from London Councils</a:t>
            </a:r>
          </a:p>
          <a:p>
            <a:pPr>
              <a:spcBef>
                <a:spcPct val="50000"/>
              </a:spcBef>
              <a:defRPr/>
            </a:pPr>
            <a:r>
              <a:rPr lang="en-GB" alt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Hardship Grants</a:t>
            </a:r>
            <a:r>
              <a:rPr lang="en-GB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: THT, London </a:t>
            </a:r>
            <a:r>
              <a:rPr lang="en-GB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Catalyst</a:t>
            </a:r>
            <a:endParaRPr lang="en-GB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2366963" y="1140899"/>
            <a:ext cx="718185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en-GB" alt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ADVICE</a:t>
            </a:r>
            <a:endParaRPr lang="en-US" alt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/>
            <a:endParaRPr lang="en-GB" altLang="en-US" sz="2000" b="1" dirty="0">
              <a:latin typeface="Trebuchet MS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529593" y="2357300"/>
            <a:ext cx="3595607" cy="2723823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68% CALLERS BLACK, ASIAN, MINORITY ETHNIC GROUP</a:t>
            </a:r>
          </a:p>
          <a:p>
            <a:pPr>
              <a:spcBef>
                <a:spcPct val="50000"/>
              </a:spcBef>
              <a:defRPr/>
            </a:pPr>
            <a:r>
              <a:rPr lang="en-GB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18% TRANS</a:t>
            </a:r>
          </a:p>
          <a:p>
            <a:pPr>
              <a:spcBef>
                <a:spcPct val="50000"/>
              </a:spcBef>
              <a:defRPr/>
            </a:pPr>
            <a:r>
              <a:rPr lang="en-GB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53% DISABILITY</a:t>
            </a:r>
          </a:p>
          <a:p>
            <a:pPr>
              <a:spcBef>
                <a:spcPct val="50000"/>
              </a:spcBef>
              <a:defRPr/>
            </a:pPr>
            <a:r>
              <a:rPr lang="en-GB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MAJORITY SAY HOUSING ISSUE RELATES TO SEXUAL ORIENTATION OR GENDER IDENTITY</a:t>
            </a:r>
            <a:endParaRPr lang="en-GB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7827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24000" y="5818189"/>
            <a:ext cx="9144000" cy="947737"/>
          </a:xfrm>
          <a:prstGeom prst="rect">
            <a:avLst/>
          </a:prstGeom>
          <a:solidFill>
            <a:srgbClr val="BC8B2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53252" name="TextBox 5"/>
          <p:cNvSpPr txBox="1">
            <a:spLocks noChangeArrowheads="1"/>
          </p:cNvSpPr>
          <p:nvPr/>
        </p:nvSpPr>
        <p:spPr bwMode="auto">
          <a:xfrm>
            <a:off x="1824039" y="6142038"/>
            <a:ext cx="863862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sz="1400" dirty="0">
                <a:solidFill>
                  <a:schemeClr val="bg1"/>
                </a:solidFill>
                <a:latin typeface="Trebuchet MS" pitchFamily="34" charset="0"/>
              </a:rPr>
              <a:t>Web: stonewallhousing.org          </a:t>
            </a:r>
            <a:r>
              <a:rPr lang="en-US" altLang="en-US" sz="1400" dirty="0" smtClean="0">
                <a:solidFill>
                  <a:schemeClr val="bg1"/>
                </a:solidFill>
                <a:latin typeface="Trebuchet MS" pitchFamily="34" charset="0"/>
              </a:rPr>
              <a:t>Facebook/Instagram: </a:t>
            </a:r>
            <a:r>
              <a:rPr lang="en-US" altLang="en-US" sz="1400" dirty="0">
                <a:solidFill>
                  <a:schemeClr val="bg1"/>
                </a:solidFill>
                <a:latin typeface="Trebuchet MS" pitchFamily="34" charset="0"/>
              </a:rPr>
              <a:t>Stonewall Housing         Twitter: @</a:t>
            </a:r>
            <a:r>
              <a:rPr lang="en-US" altLang="en-US" sz="1400" dirty="0" err="1">
                <a:solidFill>
                  <a:schemeClr val="bg1"/>
                </a:solidFill>
                <a:latin typeface="Trebuchet MS" pitchFamily="34" charset="0"/>
              </a:rPr>
              <a:t>stonewallhousin</a:t>
            </a:r>
            <a:endParaRPr lang="en-US" altLang="en-US" sz="1400" dirty="0">
              <a:solidFill>
                <a:schemeClr val="bg1"/>
              </a:solidFill>
              <a:latin typeface="Trebuchet MS" pitchFamily="34" charset="0"/>
            </a:endParaRPr>
          </a:p>
        </p:txBody>
      </p:sp>
      <p:pic>
        <p:nvPicPr>
          <p:cNvPr id="53253" name="Picture 6" descr="SH_logo_2013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00426" y="125088"/>
            <a:ext cx="2066925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1571350" y="2015424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en-US" b="1" dirty="0" smtClean="0">
              <a:latin typeface="AvantGardeMdITC"/>
              <a:ea typeface="AvantGardeMdITC"/>
              <a:cs typeface="AvantGardeMdITC"/>
            </a:endParaRPr>
          </a:p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Comprehensive training 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package: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Awareness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raising </a:t>
            </a:r>
            <a:endParaRPr lang="en-GB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Domestic Abuse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Mental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health </a:t>
            </a:r>
            <a:endParaRPr lang="en-GB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Older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people </a:t>
            </a:r>
            <a:endParaRPr lang="en-GB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Young people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LGBT+ homelessness</a:t>
            </a: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2366963" y="1140899"/>
            <a:ext cx="718185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en-GB" alt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TRAINING</a:t>
            </a:r>
            <a:endParaRPr lang="en-US" alt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/>
            <a:endParaRPr lang="en-GB" altLang="en-US" sz="2000" b="1" dirty="0">
              <a:latin typeface="Trebuchet MS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" t="7512" r="422" b="52864"/>
          <a:stretch/>
        </p:blipFill>
        <p:spPr>
          <a:xfrm>
            <a:off x="6322290" y="2182989"/>
            <a:ext cx="4345710" cy="2315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283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24000" y="5818189"/>
            <a:ext cx="9144000" cy="947737"/>
          </a:xfrm>
          <a:prstGeom prst="rect">
            <a:avLst/>
          </a:prstGeom>
          <a:solidFill>
            <a:srgbClr val="BC8B2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53252" name="TextBox 5"/>
          <p:cNvSpPr txBox="1">
            <a:spLocks noChangeArrowheads="1"/>
          </p:cNvSpPr>
          <p:nvPr/>
        </p:nvSpPr>
        <p:spPr bwMode="auto">
          <a:xfrm>
            <a:off x="1824039" y="6142038"/>
            <a:ext cx="863862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sz="1400" dirty="0">
                <a:solidFill>
                  <a:schemeClr val="bg1"/>
                </a:solidFill>
                <a:latin typeface="Trebuchet MS" pitchFamily="34" charset="0"/>
              </a:rPr>
              <a:t>Web: stonewallhousing.org          </a:t>
            </a:r>
            <a:r>
              <a:rPr lang="en-US" altLang="en-US" sz="1400" dirty="0" smtClean="0">
                <a:solidFill>
                  <a:schemeClr val="bg1"/>
                </a:solidFill>
                <a:latin typeface="Trebuchet MS" pitchFamily="34" charset="0"/>
              </a:rPr>
              <a:t>Facebook/Instagram: </a:t>
            </a:r>
            <a:r>
              <a:rPr lang="en-US" altLang="en-US" sz="1400" dirty="0">
                <a:solidFill>
                  <a:schemeClr val="bg1"/>
                </a:solidFill>
                <a:latin typeface="Trebuchet MS" pitchFamily="34" charset="0"/>
              </a:rPr>
              <a:t>Stonewall Housing         Twitter: @</a:t>
            </a:r>
            <a:r>
              <a:rPr lang="en-US" altLang="en-US" sz="1400" dirty="0" err="1">
                <a:solidFill>
                  <a:schemeClr val="bg1"/>
                </a:solidFill>
                <a:latin typeface="Trebuchet MS" pitchFamily="34" charset="0"/>
              </a:rPr>
              <a:t>stonewallhousin</a:t>
            </a:r>
            <a:endParaRPr lang="en-US" altLang="en-US" sz="1400" dirty="0">
              <a:solidFill>
                <a:schemeClr val="bg1"/>
              </a:solidFill>
              <a:latin typeface="Trebuchet MS" pitchFamily="34" charset="0"/>
            </a:endParaRPr>
          </a:p>
        </p:txBody>
      </p:sp>
      <p:pic>
        <p:nvPicPr>
          <p:cNvPr id="53253" name="Picture 6" descr="SH_logo_2013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2519" y="-1624"/>
            <a:ext cx="2066925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1524000" y="1790700"/>
            <a:ext cx="5217763" cy="4108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LGBT</a:t>
            </a:r>
            <a:r>
              <a:rPr lang="en-GB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+ Rough Sleepers: 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working with the Outside </a:t>
            </a: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Project 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to deliver </a:t>
            </a: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emergency </a:t>
            </a: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shelter &amp; 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community space in </a:t>
            </a: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old 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Clerkenwell Fire </a:t>
            </a: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Station, funded by Greater London Authority</a:t>
            </a:r>
            <a:endParaRPr lang="en-GB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GB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LGBT+ </a:t>
            </a:r>
            <a:r>
              <a:rPr lang="en-GB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homelessness: 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national training programme for the Ministry for Housing, Communities and Local Government</a:t>
            </a:r>
          </a:p>
          <a:p>
            <a:pPr>
              <a:spcBef>
                <a:spcPct val="50000"/>
              </a:spcBef>
              <a:defRPr/>
            </a:pPr>
            <a:r>
              <a:rPr lang="en-GB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Domestic Abuse: 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Home </a:t>
            </a: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Office 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funded programme of national </a:t>
            </a: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telephone and online advice 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for individuals and other agencies</a:t>
            </a:r>
          </a:p>
          <a:p>
            <a:pPr>
              <a:spcBef>
                <a:spcPct val="50000"/>
              </a:spcBef>
              <a:defRPr/>
            </a:pPr>
            <a:r>
              <a:rPr lang="en-GB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Manchester Extra Care Scheme: 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working with the Council and LGBT Foundation to develop the first LGBT+ affirmative extra care scheme</a:t>
            </a: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2366963" y="1140899"/>
            <a:ext cx="718185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en-GB" alt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NEW PROJECTS</a:t>
            </a:r>
            <a:endParaRPr lang="en-US" alt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/>
            <a:endParaRPr lang="en-GB" altLang="en-US" sz="2000" b="1" dirty="0">
              <a:latin typeface="Trebuchet MS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" t="3755"/>
          <a:stretch/>
        </p:blipFill>
        <p:spPr>
          <a:xfrm>
            <a:off x="7856732" y="1899711"/>
            <a:ext cx="2811268" cy="3613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887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24000" y="5818189"/>
            <a:ext cx="9144000" cy="947737"/>
          </a:xfrm>
          <a:prstGeom prst="rect">
            <a:avLst/>
          </a:prstGeom>
          <a:solidFill>
            <a:srgbClr val="BC8B2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53252" name="TextBox 5"/>
          <p:cNvSpPr txBox="1">
            <a:spLocks noChangeArrowheads="1"/>
          </p:cNvSpPr>
          <p:nvPr/>
        </p:nvSpPr>
        <p:spPr bwMode="auto">
          <a:xfrm>
            <a:off x="1824039" y="6142038"/>
            <a:ext cx="863862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sz="1400" dirty="0">
                <a:solidFill>
                  <a:schemeClr val="bg1"/>
                </a:solidFill>
                <a:latin typeface="Trebuchet MS" pitchFamily="34" charset="0"/>
              </a:rPr>
              <a:t>Web: stonewallhousing.org          </a:t>
            </a:r>
            <a:r>
              <a:rPr lang="en-US" altLang="en-US" sz="1400" dirty="0" smtClean="0">
                <a:solidFill>
                  <a:schemeClr val="bg1"/>
                </a:solidFill>
                <a:latin typeface="Trebuchet MS" pitchFamily="34" charset="0"/>
              </a:rPr>
              <a:t>Facebook/Instagram: </a:t>
            </a:r>
            <a:r>
              <a:rPr lang="en-US" altLang="en-US" sz="1400" dirty="0">
                <a:solidFill>
                  <a:schemeClr val="bg1"/>
                </a:solidFill>
                <a:latin typeface="Trebuchet MS" pitchFamily="34" charset="0"/>
              </a:rPr>
              <a:t>Stonewall Housing         Twitter: @</a:t>
            </a:r>
            <a:r>
              <a:rPr lang="en-US" altLang="en-US" sz="1400" dirty="0" err="1">
                <a:solidFill>
                  <a:schemeClr val="bg1"/>
                </a:solidFill>
                <a:latin typeface="Trebuchet MS" pitchFamily="34" charset="0"/>
              </a:rPr>
              <a:t>stonewallhousin</a:t>
            </a:r>
            <a:endParaRPr lang="en-US" altLang="en-US" sz="1400" dirty="0">
              <a:solidFill>
                <a:schemeClr val="bg1"/>
              </a:solidFill>
              <a:latin typeface="Trebuchet MS" pitchFamily="34" charset="0"/>
            </a:endParaRPr>
          </a:p>
        </p:txBody>
      </p:sp>
      <p:pic>
        <p:nvPicPr>
          <p:cNvPr id="53253" name="Picture 6" descr="SH_logo_2013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3500" y="-6315"/>
            <a:ext cx="2066925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1737850" y="2141844"/>
            <a:ext cx="6070169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Let’s Get Boroughs Together (Trust for London)</a:t>
            </a:r>
          </a:p>
          <a:p>
            <a:pPr>
              <a:spcBef>
                <a:spcPct val="50000"/>
              </a:spcBef>
              <a:defRPr/>
            </a:pPr>
            <a:r>
              <a:rPr lang="en-GB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LGBT+ Housing Mayoral Campaign Group</a:t>
            </a:r>
          </a:p>
          <a:p>
            <a:pPr>
              <a:spcBef>
                <a:spcPct val="50000"/>
              </a:spcBef>
              <a:defRPr/>
            </a:pPr>
            <a:r>
              <a:rPr lang="en-GB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Houseproud Pledges and Inclusion Standard</a:t>
            </a:r>
          </a:p>
          <a:p>
            <a:pPr>
              <a:spcBef>
                <a:spcPct val="50000"/>
              </a:spcBef>
              <a:defRPr/>
            </a:pPr>
            <a:r>
              <a:rPr lang="en-GB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National LGB&amp;T Partnership</a:t>
            </a:r>
          </a:p>
          <a:p>
            <a:pPr>
              <a:spcBef>
                <a:spcPct val="50000"/>
              </a:spcBef>
              <a:defRPr/>
            </a:pPr>
            <a:r>
              <a:rPr lang="en-GB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LGBT+ HOME network of London LGBT+ charities</a:t>
            </a:r>
          </a:p>
          <a:p>
            <a:pPr>
              <a:spcBef>
                <a:spcPct val="50000"/>
              </a:spcBef>
              <a:defRPr/>
            </a:pPr>
            <a:r>
              <a:rPr lang="en-GB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Fundraising and Initiatives</a:t>
            </a:r>
          </a:p>
          <a:p>
            <a:pPr>
              <a:spcBef>
                <a:spcPct val="50000"/>
              </a:spcBef>
              <a:defRPr/>
            </a:pPr>
            <a:r>
              <a:rPr lang="en-GB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House of </a:t>
            </a:r>
            <a:r>
              <a:rPr lang="en-GB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Stonewall - ambassadors</a:t>
            </a:r>
            <a:endParaRPr lang="en-GB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GB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Any questions?</a:t>
            </a: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2366963" y="1140899"/>
            <a:ext cx="71818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en-GB" alt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TO BE CONTINUED…</a:t>
            </a:r>
            <a:endParaRPr lang="en-US" alt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8019" y="2511596"/>
            <a:ext cx="3102483" cy="273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301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179070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altLang="en-US" sz="2400" b="1" dirty="0" smtClean="0">
              <a:latin typeface="AvantGardeMdITC"/>
              <a:ea typeface="AvantGardeMdITC"/>
              <a:cs typeface="AvantGardeMdITC"/>
            </a:endParaRPr>
          </a:p>
          <a:p>
            <a:pPr algn="ctr"/>
            <a:endParaRPr lang="en-US" altLang="en-US" sz="1600" b="1" dirty="0">
              <a:latin typeface="AvantGardeMdITC"/>
              <a:ea typeface="AvantGardeMdITC"/>
              <a:cs typeface="AvantGardeMdITC"/>
            </a:endParaRPr>
          </a:p>
        </p:txBody>
      </p:sp>
      <p:pic>
        <p:nvPicPr>
          <p:cNvPr id="3" name="1AI4gvp36TM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152144" y="510921"/>
            <a:ext cx="10131552" cy="5698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91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A9B5EDB9AF30049BA9235DA3D725854" ma:contentTypeVersion="13" ma:contentTypeDescription="Create a new document." ma:contentTypeScope="" ma:versionID="e257388852dd7c999f371cc377f19b6a">
  <xsd:schema xmlns:xsd="http://www.w3.org/2001/XMLSchema" xmlns:xs="http://www.w3.org/2001/XMLSchema" xmlns:p="http://schemas.microsoft.com/office/2006/metadata/properties" xmlns:ns2="1d3e7ae0-a111-4f7f-b0e8-274c401a14d2" xmlns:ns3="bec6d8a1-fcfc-49f1-a6de-fcb0feaf700a" targetNamespace="http://schemas.microsoft.com/office/2006/metadata/properties" ma:root="true" ma:fieldsID="5f5adc9425020729dff952d59df383fe" ns2:_="" ns3:_="">
    <xsd:import namespace="1d3e7ae0-a111-4f7f-b0e8-274c401a14d2"/>
    <xsd:import namespace="bec6d8a1-fcfc-49f1-a6de-fcb0feaf700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3e7ae0-a111-4f7f-b0e8-274c401a14d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c6d8a1-fcfc-49f1-a6de-fcb0feaf700a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5AB7500-CBBE-4644-8DAA-23FA17BFED38}">
  <ds:schemaRefs>
    <ds:schemaRef ds:uri="http://schemas.microsoft.com/office/infopath/2007/PartnerControls"/>
    <ds:schemaRef ds:uri="http://schemas.microsoft.com/office/2006/metadata/properties"/>
    <ds:schemaRef ds:uri="http://www.w3.org/XML/1998/namespace"/>
    <ds:schemaRef ds:uri="http://purl.org/dc/elements/1.1/"/>
    <ds:schemaRef ds:uri="http://schemas.microsoft.com/office/2006/documentManagement/types"/>
    <ds:schemaRef ds:uri="http://purl.org/dc/dcmitype/"/>
    <ds:schemaRef ds:uri="b2a7bab4-2372-4c35-aeb9-d1a3f765a056"/>
    <ds:schemaRef ds:uri="http://purl.org/dc/terms/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3700DEDA-13E0-4004-B91E-C1DA7637C46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5E1E5E4-A098-46E4-9840-FF444807456E}"/>
</file>

<file path=docProps/app.xml><?xml version="1.0" encoding="utf-8"?>
<Properties xmlns="http://schemas.openxmlformats.org/officeDocument/2006/extended-properties" xmlns:vt="http://schemas.openxmlformats.org/officeDocument/2006/docPropsVTypes">
  <TotalTime>435</TotalTime>
  <Words>837</Words>
  <Application>Microsoft Office PowerPoint</Application>
  <PresentationFormat>Widescreen</PresentationFormat>
  <Paragraphs>120</Paragraphs>
  <Slides>8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ＭＳ Ｐゴシック</vt:lpstr>
      <vt:lpstr>Arial</vt:lpstr>
      <vt:lpstr>AvantGardeMdITC</vt:lpstr>
      <vt:lpstr>Calibri</vt:lpstr>
      <vt:lpstr>Calibri Light</vt:lpstr>
      <vt:lpstr>Trebuchet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Bob Green</dc:creator>
  <cp:lastModifiedBy>Bob</cp:lastModifiedBy>
  <cp:revision>35</cp:revision>
  <cp:lastPrinted>2017-07-10T09:31:57Z</cp:lastPrinted>
  <dcterms:created xsi:type="dcterms:W3CDTF">2017-06-28T10:38:45Z</dcterms:created>
  <dcterms:modified xsi:type="dcterms:W3CDTF">2019-11-25T17:06:31Z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0x0101006A9B5EDB9AF30049BA9235DA3D725854</vt:lpwstr>
  </property>
</Properties>
</file>